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5" r:id="rId2"/>
    <p:sldId id="267" r:id="rId3"/>
    <p:sldId id="333" r:id="rId4"/>
    <p:sldId id="330" r:id="rId5"/>
    <p:sldId id="335" r:id="rId6"/>
    <p:sldId id="334" r:id="rId7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8" autoAdjust="0"/>
    <p:restoredTop sz="79299" autoAdjust="0"/>
  </p:normalViewPr>
  <p:slideViewPr>
    <p:cSldViewPr snapToObjects="1" showGuides="1">
      <p:cViewPr varScale="1">
        <p:scale>
          <a:sx n="84" d="100"/>
          <a:sy n="84" d="100"/>
        </p:scale>
        <p:origin x="13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da-DK" smtClean="0"/>
              <a:pPr rtl="0">
                <a:defRPr/>
              </a:pPr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4289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da-DK" smtClean="0"/>
              <a:pPr rtl="0"/>
              <a:t>2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021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5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SecondaryLogo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 rtlCol="0"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 rt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 rtl="0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 rtl="0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 rtl="0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 rtl="0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sz="6397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 rtlCol="0"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 rt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da-DK" smtClean="0"/>
              <a:pPr rtl="0">
                <a:defRPr/>
              </a:pPr>
              <a:t>‹#›</a:t>
            </a:fld>
            <a:endParaRPr lang="da-DK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da-DK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 rtl="0">
              <a:lnSpc>
                <a:spcPct val="100000"/>
              </a:lnSpc>
            </a:pPr>
            <a:endParaRPr lang="da-DK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rtl="0">
              <a:lnSpc>
                <a:spcPct val="100000"/>
              </a:lnSpc>
            </a:pPr>
            <a:endParaRPr lang="da-DK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rtl="0">
              <a:lnSpc>
                <a:spcPct val="100000"/>
              </a:lnSpc>
            </a:pPr>
            <a:endParaRPr lang="da-DK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rtl="0">
              <a:lnSpc>
                <a:spcPct val="100000"/>
              </a:lnSpc>
            </a:pP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 </a:t>
            </a:r>
            <a:br>
              <a:rPr lang="da-DK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1" hangingPunct="1">
              <a:lnSpc>
                <a:spcPct val="100000"/>
              </a:lnSpc>
            </a:pPr>
            <a: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punktopstilling </a:t>
            </a:r>
            <a:b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 teksten </a:t>
            </a:r>
            <a:b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(flere niveauer findes), </a:t>
            </a:r>
            <a:b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 ‘Forøg listeniveau’</a:t>
            </a:r>
          </a:p>
          <a:p>
            <a:pPr algn="r" rtl="0" eaLnBrk="1" hangingPunct="1">
              <a:lnSpc>
                <a:spcPct val="100000"/>
              </a:lnSpc>
            </a:pPr>
            <a:endParaRPr lang="da-DK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rtl="0" eaLnBrk="1" hangingPunct="1">
              <a:lnSpc>
                <a:spcPct val="100000"/>
              </a:lnSpc>
            </a:pPr>
            <a:endParaRPr lang="da-DK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rtl="0" eaLnBrk="1" hangingPunct="1">
              <a:lnSpc>
                <a:spcPct val="100000"/>
              </a:lnSpc>
            </a:pPr>
            <a:r>
              <a:rPr lang="da-DK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venstrestillet tekst uden punktopstilling, brug ‘Formindsk listeniveau’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a-DK" sz="3199" dirty="0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a-DK" sz="3199" dirty="0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a-DK" sz="3199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4366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sz="6397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da-DK" smtClean="0"/>
              <a:pPr rtl="0">
                <a:defRPr/>
              </a:pPr>
              <a:t>‹#›</a:t>
            </a:fld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 rtl="0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 rtl="0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 rtl="0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 rtl="0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da-DK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422170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 dirty="0"/>
              <a:t>22/09/2017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17/11/2020</a:t>
            </a:fld>
            <a:r>
              <a:rPr lang="en-GB"/>
              <a:t>22/09/2017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pic>
        <p:nvPicPr>
          <p:cNvPr id="18" name="SecondaryLogo_sort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2" r:id="rId22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8341" y="2002147"/>
            <a:ext cx="9543307" cy="2492990"/>
          </a:xfrm>
        </p:spPr>
        <p:txBody>
          <a:bodyPr rtlCol="0"/>
          <a:lstStyle/>
          <a:p>
            <a:pPr rtl="0"/>
            <a:r>
              <a:rPr lang="da-DK" dirty="0"/>
              <a:t>Computer </a:t>
            </a:r>
            <a:r>
              <a:rPr lang="da-DK" dirty="0" err="1"/>
              <a:t>Mediated</a:t>
            </a:r>
            <a:r>
              <a:rPr lang="da-DK" dirty="0"/>
              <a:t> Activity</a:t>
            </a:r>
            <a:br>
              <a:rPr lang="da-DK" dirty="0"/>
            </a:br>
            <a:r>
              <a:rPr lang="da-DK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2682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b="0" dirty="0" err="1">
                <a:latin typeface="AU Passata Light" panose="020B0303030902030804" pitchFamily="34" charset="0"/>
              </a:rPr>
              <a:t>Who</a:t>
            </a:r>
            <a:r>
              <a:rPr lang="da-DK" b="0" dirty="0">
                <a:latin typeface="AU Passata Light" panose="020B0303030902030804" pitchFamily="34" charset="0"/>
              </a:rPr>
              <a:t> </a:t>
            </a:r>
            <a:r>
              <a:rPr lang="da-DK" b="0" dirty="0" err="1">
                <a:latin typeface="AU Passata Light" panose="020B0303030902030804" pitchFamily="34" charset="0"/>
              </a:rPr>
              <a:t>are</a:t>
            </a:r>
            <a:r>
              <a:rPr lang="da-DK" b="0" dirty="0">
                <a:latin typeface="AU Passata Light" panose="020B0303030902030804" pitchFamily="34" charset="0"/>
              </a:rPr>
              <a:t> </a:t>
            </a:r>
            <a:r>
              <a:rPr lang="da-DK" b="0" dirty="0" err="1">
                <a:latin typeface="AU Passata Light" panose="020B0303030902030804" pitchFamily="34" charset="0"/>
              </a:rPr>
              <a:t>we</a:t>
            </a:r>
            <a:r>
              <a:rPr lang="da-DK" b="0" dirty="0">
                <a:latin typeface="AU Passata Light" panose="020B0303030902030804" pitchFamily="34" charset="0"/>
              </a:rPr>
              <a:t>?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252000" lvl="1" indent="0">
              <a:buNone/>
            </a:pPr>
            <a:r>
              <a:rPr lang="da-DK" sz="1800" dirty="0"/>
              <a:t>Susanne Bødker</a:t>
            </a:r>
          </a:p>
          <a:p>
            <a:pPr marL="252000" lvl="1" indent="0">
              <a:buNone/>
            </a:pPr>
            <a:r>
              <a:rPr lang="da-DK" sz="1800" dirty="0"/>
              <a:t>Olav Bertelsen</a:t>
            </a:r>
          </a:p>
          <a:p>
            <a:pPr marL="252000" lvl="1" indent="0">
              <a:buNone/>
            </a:pPr>
            <a:r>
              <a:rPr lang="da-DK" sz="1800" dirty="0"/>
              <a:t>Eve </a:t>
            </a:r>
            <a:r>
              <a:rPr lang="da-DK" sz="1800" dirty="0" err="1"/>
              <a:t>Hoggan</a:t>
            </a:r>
            <a:endParaRPr lang="da-DK" sz="1800" dirty="0"/>
          </a:p>
          <a:p>
            <a:pPr marL="252000" lvl="1" indent="0">
              <a:buNone/>
            </a:pPr>
            <a:r>
              <a:rPr lang="da-DK" sz="1800" dirty="0"/>
              <a:t>Henrik Korsgaard</a:t>
            </a:r>
          </a:p>
          <a:p>
            <a:pPr marL="252000" lvl="1" indent="0">
              <a:buNone/>
            </a:pPr>
            <a:r>
              <a:rPr lang="da-DK" sz="1800" dirty="0"/>
              <a:t>Ida Larsen-Ledet</a:t>
            </a:r>
          </a:p>
          <a:p>
            <a:pPr marL="252000" lvl="1" indent="0">
              <a:buNone/>
            </a:pPr>
            <a:endParaRPr lang="da-DK" dirty="0"/>
          </a:p>
          <a:p>
            <a:pPr marL="252000" lvl="1" indent="0">
              <a:buNone/>
            </a:pPr>
            <a:endParaRPr lang="da-DK" dirty="0"/>
          </a:p>
          <a:p>
            <a:pPr marL="252000" lvl="1" indent="0" rtl="0">
              <a:buNone/>
            </a:pPr>
            <a:endParaRPr lang="da-DK" dirty="0"/>
          </a:p>
          <a:p>
            <a:pPr lvl="1" rtl="0"/>
            <a:endParaRPr lang="da-DK" dirty="0"/>
          </a:p>
        </p:txBody>
      </p:sp>
      <p:sp>
        <p:nvSpPr>
          <p:cNvPr id="2" name="Tekstboks 1"/>
          <p:cNvSpPr txBox="1"/>
          <p:nvPr/>
        </p:nvSpPr>
        <p:spPr>
          <a:xfrm>
            <a:off x="4798606" y="2499409"/>
            <a:ext cx="1007849" cy="545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da-DK" sz="1866" dirty="0">
                <a:solidFill>
                  <a:schemeClr val="bg1"/>
                </a:solidFill>
              </a:rPr>
              <a:t>Research</a:t>
            </a:r>
          </a:p>
          <a:p>
            <a:pPr rtl="0">
              <a:lnSpc>
                <a:spcPct val="95000"/>
              </a:lnSpc>
            </a:pPr>
            <a:endParaRPr lang="da-DK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kstboks 5"/>
          <p:cNvSpPr txBox="1"/>
          <p:nvPr/>
        </p:nvSpPr>
        <p:spPr>
          <a:xfrm>
            <a:off x="6094412" y="2517136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da-DK" sz="1866" dirty="0">
                <a:solidFill>
                  <a:schemeClr val="bg1"/>
                </a:solidFill>
              </a:rPr>
              <a:t>E</a:t>
            </a:r>
            <a:r>
              <a:rPr lang="da-DK" sz="1866" dirty="0">
                <a:solidFill>
                  <a:schemeClr val="bg1"/>
                </a:solidFill>
                <a:latin typeface="+mn-lt"/>
              </a:rPr>
              <a:t>ducation</a:t>
            </a:r>
            <a:endParaRPr lang="da-DK" sz="1866" dirty="0">
              <a:solidFill>
                <a:schemeClr val="bg1"/>
              </a:solidFill>
            </a:endParaRPr>
          </a:p>
        </p:txBody>
      </p:sp>
      <p:sp>
        <p:nvSpPr>
          <p:cNvPr id="7" name="Tekstboks 6"/>
          <p:cNvSpPr txBox="1"/>
          <p:nvPr/>
        </p:nvSpPr>
        <p:spPr>
          <a:xfrm>
            <a:off x="4654627" y="4131166"/>
            <a:ext cx="1391792" cy="818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da-DK" sz="1866" dirty="0">
                <a:solidFill>
                  <a:schemeClr val="bg1"/>
                </a:solidFill>
              </a:rPr>
              <a:t>Collaboration</a:t>
            </a:r>
          </a:p>
          <a:p>
            <a:pPr rtl="0">
              <a:lnSpc>
                <a:spcPct val="95000"/>
              </a:lnSpc>
            </a:pPr>
            <a:endParaRPr lang="da-DK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kstboks 7"/>
          <p:cNvSpPr txBox="1"/>
          <p:nvPr/>
        </p:nvSpPr>
        <p:spPr>
          <a:xfrm>
            <a:off x="6238391" y="4148893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da-DK" sz="1866" dirty="0">
                <a:solidFill>
                  <a:schemeClr val="bg1"/>
                </a:solidFill>
              </a:rPr>
              <a:t>Talent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78038-8EAC-9D44-87FA-5E0A24288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910" y="251823"/>
            <a:ext cx="1894549" cy="2223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E37AFF-CD52-EA46-90CE-48E6E0D3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23" y="1071647"/>
            <a:ext cx="1857782" cy="23573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7E8B48-6C2F-604D-A8D4-A730F78915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t="8049" r="8754"/>
          <a:stretch/>
        </p:blipFill>
        <p:spPr>
          <a:xfrm>
            <a:off x="7735080" y="4320817"/>
            <a:ext cx="1894550" cy="223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8283C-8651-324C-8A9A-B597A2774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79" y="2250323"/>
            <a:ext cx="1981200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BA058-1165-264B-92E1-DE44AF24B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55" y="3702496"/>
            <a:ext cx="1894550" cy="22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43AE-CF56-4249-9CCC-BB191A77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do </a:t>
            </a:r>
            <a:r>
              <a:rPr lang="da-DK" dirty="0" err="1"/>
              <a:t>we</a:t>
            </a:r>
            <a:r>
              <a:rPr lang="da-DK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1B86-164F-6842-86B0-786328813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Activity </a:t>
            </a:r>
            <a:r>
              <a:rPr lang="da-DK" dirty="0" err="1"/>
              <a:t>theoretical</a:t>
            </a:r>
            <a:r>
              <a:rPr lang="da-DK" dirty="0"/>
              <a:t> HCI</a:t>
            </a:r>
          </a:p>
          <a:p>
            <a:r>
              <a:rPr lang="da-DK" dirty="0" err="1"/>
              <a:t>Multi</a:t>
            </a:r>
            <a:r>
              <a:rPr lang="da-DK" dirty="0"/>
              <a:t>-modal </a:t>
            </a:r>
            <a:r>
              <a:rPr lang="da-DK" dirty="0" err="1"/>
              <a:t>interaction</a:t>
            </a:r>
            <a:endParaRPr lang="da-DK" dirty="0"/>
          </a:p>
          <a:p>
            <a:r>
              <a:rPr lang="da-DK" dirty="0" err="1"/>
              <a:t>Community</a:t>
            </a:r>
            <a:r>
              <a:rPr lang="da-DK" dirty="0"/>
              <a:t> </a:t>
            </a:r>
            <a:r>
              <a:rPr lang="da-DK" dirty="0" err="1"/>
              <a:t>technologies</a:t>
            </a:r>
            <a:endParaRPr lang="da-DK" dirty="0"/>
          </a:p>
          <a:p>
            <a:r>
              <a:rPr lang="da-DK" dirty="0" err="1"/>
              <a:t>Participatory</a:t>
            </a:r>
            <a:r>
              <a:rPr lang="da-DK" dirty="0"/>
              <a:t> Design </a:t>
            </a:r>
          </a:p>
          <a:p>
            <a:r>
              <a:rPr lang="da-DK" dirty="0"/>
              <a:t>Computer </a:t>
            </a:r>
            <a:r>
              <a:rPr lang="da-DK" dirty="0" err="1"/>
              <a:t>Supported</a:t>
            </a:r>
            <a:r>
              <a:rPr lang="da-DK" dirty="0"/>
              <a:t> </a:t>
            </a:r>
            <a:r>
              <a:rPr lang="da-DK" dirty="0" err="1"/>
              <a:t>Cooperative</a:t>
            </a:r>
            <a:r>
              <a:rPr lang="da-DK" dirty="0"/>
              <a:t>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51B8D-52AC-C342-B458-2C7C44A5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2FF97-99AB-494D-96D6-A2269BB2608B}" type="datetime1">
              <a:rPr lang="en-GB" smtClean="0"/>
              <a:t>17/11/2020</a:t>
            </a:fld>
            <a:r>
              <a:rPr lang="en-GB"/>
              <a:t>22/09/2017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69BD6-F61F-1F41-8F57-167722E7D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4869160"/>
            <a:ext cx="103759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1F4F7-383D-6D47-ACC5-015BAC60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21" y="644698"/>
            <a:ext cx="4091992" cy="29969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284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F5AE-096B-564A-9B61-719DA5EE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Mediation</a:t>
            </a:r>
            <a:r>
              <a:rPr lang="da-DK" dirty="0"/>
              <a:t> and </a:t>
            </a:r>
            <a:r>
              <a:rPr lang="da-DK" dirty="0" err="1"/>
              <a:t>Artifact</a:t>
            </a:r>
            <a:r>
              <a:rPr lang="da-DK" dirty="0"/>
              <a:t> </a:t>
            </a:r>
            <a:r>
              <a:rPr lang="da-DK" dirty="0" err="1"/>
              <a:t>ecologies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5C64-4D43-B944-9AD1-547A96A0A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Activity </a:t>
            </a:r>
            <a:r>
              <a:rPr lang="da-DK" dirty="0" err="1"/>
              <a:t>theoretical</a:t>
            </a:r>
            <a:r>
              <a:rPr lang="da-DK" dirty="0"/>
              <a:t> HCI - </a:t>
            </a:r>
            <a:r>
              <a:rPr lang="da-DK" dirty="0" err="1"/>
              <a:t>Concepts</a:t>
            </a:r>
            <a:r>
              <a:rPr lang="da-DK" dirty="0"/>
              <a:t>, </a:t>
            </a:r>
            <a:r>
              <a:rPr lang="da-DK" dirty="0" err="1"/>
              <a:t>dynamics</a:t>
            </a:r>
            <a:r>
              <a:rPr lang="da-DK" dirty="0"/>
              <a:t>, </a:t>
            </a:r>
            <a:r>
              <a:rPr lang="da-DK" dirty="0" err="1"/>
              <a:t>methods</a:t>
            </a:r>
            <a:r>
              <a:rPr lang="da-DK" dirty="0"/>
              <a:t> of </a:t>
            </a:r>
            <a:r>
              <a:rPr lang="da-DK" dirty="0" err="1"/>
              <a:t>analyzing</a:t>
            </a:r>
            <a:r>
              <a:rPr lang="da-DK" dirty="0"/>
              <a:t> and </a:t>
            </a:r>
            <a:r>
              <a:rPr lang="da-DK" dirty="0" err="1"/>
              <a:t>designing</a:t>
            </a:r>
            <a:r>
              <a:rPr lang="da-DK" dirty="0"/>
              <a:t> for, </a:t>
            </a:r>
            <a:r>
              <a:rPr lang="da-DK" dirty="0" err="1"/>
              <a:t>building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97A1-B65F-AC4F-AEB9-24E4DF7D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596DE-8E0F-9641-91F8-A6A23A088023}" type="datetime1">
              <a:rPr lang="en-GB" smtClean="0"/>
              <a:t>17/11/2020</a:t>
            </a:fld>
            <a:r>
              <a:rPr lang="en-GB"/>
              <a:t>22/09/2017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81BE4-D043-074B-9F09-D80D55D3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07" y="2060848"/>
            <a:ext cx="103759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81B80-81C3-C94D-98ED-F0FC1AB9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5904"/>
            <a:ext cx="3255516" cy="2923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77C86-6FD4-C94D-8C3F-7801E6A4D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597" y="4229098"/>
            <a:ext cx="4249316" cy="2353116"/>
          </a:xfrm>
          <a:prstGeom prst="rect">
            <a:avLst/>
          </a:prstGeom>
        </p:spPr>
      </p:pic>
      <p:sp>
        <p:nvSpPr>
          <p:cNvPr id="9" name="AutoShape 2" descr="IMG_2257.JPG">
            <a:extLst>
              <a:ext uri="{FF2B5EF4-FFF2-40B4-BE49-F238E27FC236}">
                <a16:creationId xmlns:a16="http://schemas.microsoft.com/office/drawing/2014/main" id="{5FA0B0B0-6A30-CA4B-9994-14229DC2B0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D4A9-4BFF-6144-B605-453E98F644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1" t="38800" r="30050" b="23400"/>
          <a:stretch/>
        </p:blipFill>
        <p:spPr>
          <a:xfrm rot="5400000">
            <a:off x="5443648" y="4485688"/>
            <a:ext cx="2416862" cy="1864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CB5D3-B723-A644-B449-2260A2AC3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4209475"/>
            <a:ext cx="2522579" cy="24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1E43-E9DD-8640-B22B-EBEAE929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Communities and modalities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EE51FD-958B-E149-BA0F-8BA2EBC6B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1484784"/>
            <a:ext cx="3390900" cy="452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DE503-0F61-FB4D-BC17-9F5AA575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7709-8FF5-3046-8E70-5E6DFAFAB0EF}" type="datetime1">
              <a:rPr lang="en-GB" smtClean="0"/>
              <a:t>17/11/2020</a:t>
            </a:fld>
            <a:r>
              <a:rPr lang="en-GB"/>
              <a:t>22/09/2017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C0ABF-EA22-864D-9FAA-09C8C7FC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72" y="1495584"/>
            <a:ext cx="2707463" cy="45212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0877578-FF82-2940-B52E-9E928F2F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6" y="1484000"/>
            <a:ext cx="4017075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7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767B-2B9B-784A-B6CE-963EF474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45C8-AFEF-134C-A8EB-A3B224373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a-DK" sz="1800" dirty="0"/>
              <a:t>1. </a:t>
            </a:r>
            <a:r>
              <a:rPr lang="en-GB" sz="1800" dirty="0"/>
              <a:t>Online/physical community applying participatory design </a:t>
            </a:r>
            <a:r>
              <a:rPr lang="da-DK" sz="1800" dirty="0"/>
              <a:t>- </a:t>
            </a:r>
            <a:r>
              <a:rPr lang="en-GB" sz="1800" dirty="0"/>
              <a:t>Susanne </a:t>
            </a:r>
            <a:r>
              <a:rPr lang="en-GB" sz="1800" dirty="0" err="1"/>
              <a:t>Bødker</a:t>
            </a:r>
            <a:endParaRPr lang="da-DK" sz="1800" dirty="0"/>
          </a:p>
          <a:p>
            <a:r>
              <a:rPr lang="en-GB" sz="1800" dirty="0"/>
              <a:t>2. Newcomers versus experts in an online community </a:t>
            </a:r>
            <a:r>
              <a:rPr lang="da-DK" sz="1800" dirty="0"/>
              <a:t>- </a:t>
            </a:r>
            <a:r>
              <a:rPr lang="en-GB" sz="1800" dirty="0"/>
              <a:t>Susanne </a:t>
            </a:r>
            <a:r>
              <a:rPr lang="en-GB" sz="1800" dirty="0" err="1"/>
              <a:t>Bødker</a:t>
            </a:r>
            <a:endParaRPr lang="da-DK" sz="1800" dirty="0"/>
          </a:p>
          <a:p>
            <a:r>
              <a:rPr lang="en-GB" sz="1800" dirty="0"/>
              <a:t>3. Shared traces in collaborative virtually activities - Susanne </a:t>
            </a:r>
            <a:r>
              <a:rPr lang="en-GB" sz="1800" dirty="0" err="1"/>
              <a:t>Bødker</a:t>
            </a:r>
            <a:r>
              <a:rPr lang="en-GB" sz="1800" dirty="0"/>
              <a:t> </a:t>
            </a:r>
            <a:endParaRPr lang="da-DK" sz="1800" dirty="0"/>
          </a:p>
          <a:p>
            <a:r>
              <a:rPr lang="en-GB" sz="1800" dirty="0"/>
              <a:t>4. Walkthrough based interface assessment methods with context in mind - Olav </a:t>
            </a:r>
            <a:r>
              <a:rPr lang="en-GB" sz="1800" dirty="0" err="1"/>
              <a:t>Bertelsen</a:t>
            </a:r>
            <a:r>
              <a:rPr lang="en-GB" sz="1800" dirty="0"/>
              <a:t> </a:t>
            </a:r>
            <a:endParaRPr lang="da-DK" sz="1800" dirty="0"/>
          </a:p>
          <a:p>
            <a:r>
              <a:rPr lang="en-GB" sz="1800" dirty="0"/>
              <a:t>5. Interactive Tools for Open Data Platforms - Henrik </a:t>
            </a:r>
            <a:r>
              <a:rPr lang="en-GB" sz="1800" dirty="0" err="1"/>
              <a:t>Korgaard</a:t>
            </a:r>
            <a:endParaRPr lang="en-GB" sz="1800" dirty="0"/>
          </a:p>
          <a:p>
            <a:r>
              <a:rPr lang="en-US" sz="1800" dirty="0"/>
              <a:t>6. Data Journalism – Asking Good Questions to Data? - Henrik. </a:t>
            </a:r>
            <a:r>
              <a:rPr lang="en-US" sz="1800" dirty="0" err="1"/>
              <a:t>Korsgaard</a:t>
            </a:r>
            <a:endParaRPr lang="en-US" sz="1800" dirty="0"/>
          </a:p>
          <a:p>
            <a:r>
              <a:rPr lang="en-US" sz="1800" dirty="0"/>
              <a:t>7. I/O Ambient </a:t>
            </a:r>
            <a:r>
              <a:rPr lang="en-US" sz="1800" dirty="0" err="1"/>
              <a:t>eInk</a:t>
            </a:r>
            <a:r>
              <a:rPr lang="en-US" sz="1800" dirty="0"/>
              <a:t> Displays - Eve </a:t>
            </a:r>
            <a:r>
              <a:rPr lang="en-US" sz="1800" dirty="0" err="1"/>
              <a:t>Hoggan</a:t>
            </a:r>
            <a:r>
              <a:rPr lang="en-US" sz="1800" dirty="0"/>
              <a:t>, Henrik </a:t>
            </a:r>
            <a:r>
              <a:rPr lang="en-US" sz="1800" dirty="0" err="1"/>
              <a:t>Korgaard</a:t>
            </a:r>
            <a:endParaRPr lang="en-US" sz="1800" dirty="0"/>
          </a:p>
          <a:p>
            <a:r>
              <a:rPr lang="en-US" sz="1800" dirty="0"/>
              <a:t>8. Wearable Physiological Sensors - Eve </a:t>
            </a:r>
            <a:r>
              <a:rPr lang="en-US" sz="1800" dirty="0" err="1"/>
              <a:t>Hoggan</a:t>
            </a:r>
            <a:endParaRPr lang="en-US" sz="1800" dirty="0"/>
          </a:p>
          <a:p>
            <a:r>
              <a:rPr lang="en-US" sz="1800" dirty="0"/>
              <a:t>9. Multimodal We-Awareness in Remote Communication - Eve </a:t>
            </a:r>
            <a:r>
              <a:rPr lang="en-US" sz="1800" dirty="0" err="1"/>
              <a:t>Hoggan</a:t>
            </a:r>
            <a:endParaRPr lang="en-US" sz="1800" dirty="0"/>
          </a:p>
          <a:p>
            <a:r>
              <a:rPr lang="en-US" sz="1800" dirty="0"/>
              <a:t>10. Magnetic Haptic Feedback - Eve </a:t>
            </a:r>
            <a:r>
              <a:rPr lang="en-US" sz="1800" dirty="0" err="1"/>
              <a:t>Hoggan</a:t>
            </a:r>
            <a:endParaRPr lang="en-US" sz="1800" dirty="0"/>
          </a:p>
          <a:p>
            <a:r>
              <a:rPr lang="en-US" sz="1800" dirty="0"/>
              <a:t>11. 3D Printed Active Haptic Feedback - Eve </a:t>
            </a:r>
            <a:r>
              <a:rPr lang="en-US" sz="1800" dirty="0" err="1"/>
              <a:t>Hoggan</a:t>
            </a:r>
            <a:endParaRPr lang="en-US" sz="1800" dirty="0"/>
          </a:p>
          <a:p>
            <a:r>
              <a:rPr lang="en-US" sz="1800" dirty="0"/>
              <a:t>12. Visualizing Collaboration - Ida Larsen-</a:t>
            </a:r>
            <a:r>
              <a:rPr lang="en-US" sz="1800" dirty="0" err="1"/>
              <a:t>Ledet</a:t>
            </a:r>
            <a:r>
              <a:rPr lang="en-US" sz="1800" dirty="0"/>
              <a:t>, Susanne </a:t>
            </a:r>
            <a:r>
              <a:rPr lang="en-US" sz="1800" dirty="0" err="1"/>
              <a:t>Bødker</a:t>
            </a:r>
            <a:endParaRPr lang="en-US" sz="1800" dirty="0"/>
          </a:p>
          <a:p>
            <a:r>
              <a:rPr lang="en-US" sz="1800" dirty="0"/>
              <a:t>13. Online Activism - Ida Larsen-</a:t>
            </a:r>
            <a:r>
              <a:rPr lang="en-US" sz="1800" dirty="0" err="1"/>
              <a:t>Ledet</a:t>
            </a:r>
            <a:r>
              <a:rPr lang="en-US" sz="1800" dirty="0"/>
              <a:t>, Susanne </a:t>
            </a:r>
            <a:r>
              <a:rPr lang="en-US" sz="1800" dirty="0" err="1"/>
              <a:t>Bødker</a:t>
            </a:r>
            <a:endParaRPr lang="en-US" sz="1800" dirty="0"/>
          </a:p>
          <a:p>
            <a:endParaRPr lang="en-US" sz="1800" dirty="0"/>
          </a:p>
          <a:p>
            <a:br>
              <a:rPr lang="en-US" dirty="0"/>
            </a:b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8D397-0FDB-7246-8392-5A0628C6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89D4-C014-4243-8DA8-FEE2811FA00D}" type="datetime1">
              <a:rPr lang="en-GB" smtClean="0"/>
              <a:t>17/11/2020</a:t>
            </a:fld>
            <a:r>
              <a:rPr lang="en-GB"/>
              <a:t>22/09/2017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493152"/>
      </p:ext>
    </p:extLst>
  </p:cSld>
  <p:clrMapOvr>
    <a:masterClrMapping/>
  </p:clrMapOvr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Macintosh PowerPoint</Application>
  <PresentationFormat>Custom</PresentationFormat>
  <Paragraphs>45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AU Passata</vt:lpstr>
      <vt:lpstr>AU Passata Light</vt:lpstr>
      <vt:lpstr>AU Peto</vt:lpstr>
      <vt:lpstr>Calibri</vt:lpstr>
      <vt:lpstr>Georgia</vt:lpstr>
      <vt:lpstr>Wingdings 3</vt:lpstr>
      <vt:lpstr>AU 16:9</vt:lpstr>
      <vt:lpstr>Computer Mediated Activity 2021</vt:lpstr>
      <vt:lpstr>Who are we?</vt:lpstr>
      <vt:lpstr>What do we do?</vt:lpstr>
      <vt:lpstr>Mediation and Artifact ecologies</vt:lpstr>
      <vt:lpstr>Communities and modalities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2020-11-17T06:43:21Z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636271544797127406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</Properties>
</file>